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7/22/2014</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7/22/2014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7/22/2014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7/22/2014</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7/22/2014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7/22/2014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7/22/2014</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7/22/2014</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7/22/2014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7/22/2014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7/22/2014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7/22/2014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1-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7/22/2014</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Do we still need pencil and paper?</a:t>
            </a:r>
            <a:endParaRPr lang="en-US" dirty="0"/>
          </a:p>
        </p:txBody>
      </p:sp>
      <p:sp>
        <p:nvSpPr>
          <p:cNvPr id="3" name="Subtitle 2"/>
          <p:cNvSpPr>
            <a:spLocks noGrp="1"/>
          </p:cNvSpPr>
          <p:nvPr>
            <p:ph type="subTitle" idx="1"/>
          </p:nvPr>
        </p:nvSpPr>
        <p:spPr/>
        <p:txBody>
          <a:bodyPr/>
          <a:lstStyle/>
          <a:p>
            <a:r>
              <a:rPr lang="en-US" dirty="0" smtClean="0"/>
              <a:t>If you answered yes and have struggling students this is for you baby!</a:t>
            </a:r>
            <a:endParaRPr lang="en-US" dirty="0"/>
          </a:p>
        </p:txBody>
      </p:sp>
    </p:spTree>
    <p:extLst>
      <p:ext uri="{BB962C8B-B14F-4D97-AF65-F5344CB8AC3E}">
        <p14:creationId xmlns:p14="http://schemas.microsoft.com/office/powerpoint/2010/main" val="1181094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still need to teach handwriting?</a:t>
            </a:r>
            <a:endParaRPr lang="en-US" dirty="0"/>
          </a:p>
        </p:txBody>
      </p:sp>
      <p:sp>
        <p:nvSpPr>
          <p:cNvPr id="3" name="Content Placeholder 2"/>
          <p:cNvSpPr>
            <a:spLocks noGrp="1"/>
          </p:cNvSpPr>
          <p:nvPr>
            <p:ph idx="1"/>
          </p:nvPr>
        </p:nvSpPr>
        <p:spPr/>
        <p:txBody>
          <a:bodyPr/>
          <a:lstStyle/>
          <a:p>
            <a:r>
              <a:rPr lang="en-US" dirty="0"/>
              <a:t>Research supports the active teaching of handwriting. Recent findings demonstrate that writing by hand improves creative writing skills and fine motor skills. In fact, elementary students have been found to write more and faster by hand than when keyboarding</a:t>
            </a:r>
            <a:r>
              <a:rPr lang="en-US" dirty="0" smtClean="0"/>
              <a:t>.</a:t>
            </a:r>
          </a:p>
          <a:p>
            <a:r>
              <a:rPr lang="en-US" dirty="0" smtClean="0"/>
              <a:t>With </a:t>
            </a:r>
            <a:r>
              <a:rPr lang="en-US" dirty="0"/>
              <a:t>the adoption of the Common Core State Standards, the emphasis and expectations placed on classroom note-taking and expository writing in grades K–5 are greater than ever.</a:t>
            </a:r>
          </a:p>
        </p:txBody>
      </p:sp>
    </p:spTree>
    <p:extLst>
      <p:ext uri="{BB962C8B-B14F-4D97-AF65-F5344CB8AC3E}">
        <p14:creationId xmlns:p14="http://schemas.microsoft.com/office/powerpoint/2010/main" val="3097632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this ”research” you speak of?</a:t>
            </a:r>
            <a:endParaRPr lang="en-US" dirty="0"/>
          </a:p>
        </p:txBody>
      </p:sp>
      <p:sp>
        <p:nvSpPr>
          <p:cNvPr id="3" name="Content Placeholder 2"/>
          <p:cNvSpPr>
            <a:spLocks noGrp="1"/>
          </p:cNvSpPr>
          <p:nvPr>
            <p:ph idx="1"/>
          </p:nvPr>
        </p:nvSpPr>
        <p:spPr/>
        <p:txBody>
          <a:bodyPr/>
          <a:lstStyle/>
          <a:p>
            <a:r>
              <a:rPr lang="en-US" dirty="0"/>
              <a:t>Research shows that handwriting is a foundational skill that can influence student’s reading, writing, language use, and critical thinking (Saperstein Associates 2012).</a:t>
            </a:r>
          </a:p>
          <a:p>
            <a:r>
              <a:rPr lang="en-US" dirty="0"/>
              <a:t>When children practice printing by hand, their neural activity is far more enhanced and “adult-like” (Bounds 2010).</a:t>
            </a:r>
          </a:p>
          <a:p>
            <a:r>
              <a:rPr lang="en-US" dirty="0"/>
              <a:t>Research states that learning how to write by hand is a necessary motor exercise (Saperstein Associates 2012; James and Gauthier 2006; James 2012; </a:t>
            </a:r>
            <a:r>
              <a:rPr lang="en-US" dirty="0" err="1"/>
              <a:t>Berninger</a:t>
            </a:r>
            <a:r>
              <a:rPr lang="en-US" dirty="0"/>
              <a:t> 2012). </a:t>
            </a:r>
          </a:p>
          <a:p>
            <a:r>
              <a:rPr lang="en-US" dirty="0"/>
              <a:t>Children consistently do better writing with a pen. They write more and they write faster (</a:t>
            </a:r>
            <a:r>
              <a:rPr lang="en-US" dirty="0" err="1"/>
              <a:t>Berninger</a:t>
            </a:r>
            <a:r>
              <a:rPr lang="en-US" dirty="0"/>
              <a:t> 2009).</a:t>
            </a:r>
          </a:p>
          <a:p>
            <a:endParaRPr lang="en-US" dirty="0"/>
          </a:p>
        </p:txBody>
      </p:sp>
    </p:spTree>
    <p:extLst>
      <p:ext uri="{BB962C8B-B14F-4D97-AF65-F5344CB8AC3E}">
        <p14:creationId xmlns:p14="http://schemas.microsoft.com/office/powerpoint/2010/main" val="3375723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our students actually learn?</a:t>
            </a:r>
            <a:endParaRPr lang="en-US" dirty="0"/>
          </a:p>
        </p:txBody>
      </p:sp>
      <p:sp>
        <p:nvSpPr>
          <p:cNvPr id="3" name="Content Placeholder 2"/>
          <p:cNvSpPr>
            <a:spLocks noGrp="1"/>
          </p:cNvSpPr>
          <p:nvPr>
            <p:ph idx="1"/>
          </p:nvPr>
        </p:nvSpPr>
        <p:spPr>
          <a:xfrm>
            <a:off x="537883" y="2248348"/>
            <a:ext cx="10820400" cy="4024125"/>
          </a:xfrm>
        </p:spPr>
        <p:txBody>
          <a:bodyPr/>
          <a:lstStyle/>
          <a:p>
            <a:r>
              <a:rPr lang="en-US" dirty="0"/>
              <a:t>We teach the easiest skills first, then build on prior knowledge. Our teaching sequence takes advantage of child development and brain research to promote effective learning and good habits</a:t>
            </a:r>
            <a:r>
              <a:rPr lang="en-US" dirty="0" smtClean="0"/>
              <a:t>.</a:t>
            </a:r>
          </a:p>
          <a:p>
            <a:r>
              <a:rPr lang="en-US" dirty="0" smtClean="0"/>
              <a:t>There are 3 stages of learning in regards to handwriting:</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2282" y="3751729"/>
            <a:ext cx="7758953" cy="2971799"/>
          </a:xfrm>
          <a:prstGeom prst="rect">
            <a:avLst/>
          </a:prstGeom>
        </p:spPr>
      </p:pic>
    </p:spTree>
    <p:extLst>
      <p:ext uri="{BB962C8B-B14F-4D97-AF65-F5344CB8AC3E}">
        <p14:creationId xmlns:p14="http://schemas.microsoft.com/office/powerpoint/2010/main" val="3884523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Should I teach certain letters first?</a:t>
            </a:r>
            <a:endParaRPr lang="en-US" dirty="0"/>
          </a:p>
        </p:txBody>
      </p:sp>
      <p:sp>
        <p:nvSpPr>
          <p:cNvPr id="3" name="Content Placeholder 2"/>
          <p:cNvSpPr>
            <a:spLocks noGrp="1"/>
          </p:cNvSpPr>
          <p:nvPr>
            <p:ph idx="1"/>
          </p:nvPr>
        </p:nvSpPr>
        <p:spPr/>
        <p:txBody>
          <a:bodyPr/>
          <a:lstStyle/>
          <a:p>
            <a:r>
              <a:rPr lang="en-US" dirty="0"/>
              <a:t>Teaching letters in a developmental order helps children master skills and boosts confidence. </a:t>
            </a:r>
            <a:r>
              <a:rPr lang="en-US" dirty="0" smtClean="0"/>
              <a:t>Research states to </a:t>
            </a:r>
            <a:r>
              <a:rPr lang="en-US" dirty="0"/>
              <a:t>teach capitals first, and then lowercase letters. L</a:t>
            </a:r>
            <a:r>
              <a:rPr lang="en-US" dirty="0" smtClean="0"/>
              <a:t>etters should be </a:t>
            </a:r>
            <a:r>
              <a:rPr lang="en-US" dirty="0"/>
              <a:t>taught in small groups of similar formation. Children master the easier letter groups, and then move to the more difficult letters </a:t>
            </a:r>
            <a:r>
              <a:rPr lang="en-US" dirty="0" smtClean="0"/>
              <a:t>groups.</a:t>
            </a:r>
          </a:p>
          <a:p>
            <a:r>
              <a:rPr lang="en-US" dirty="0" smtClean="0"/>
              <a:t>For example:</a:t>
            </a:r>
          </a:p>
          <a:p>
            <a:r>
              <a:rPr lang="en-US" dirty="0" smtClean="0"/>
              <a:t>F, E, D, P, B, R, N, M (“Frog Jump” Letters)</a:t>
            </a:r>
          </a:p>
          <a:p>
            <a:r>
              <a:rPr lang="en-US" dirty="0" smtClean="0"/>
              <a:t>H, K, L, U, V, W, X, Y, Z (Starting corner capitols)</a:t>
            </a:r>
          </a:p>
          <a:p>
            <a:r>
              <a:rPr lang="en-US" dirty="0" smtClean="0"/>
              <a:t>C, O, Q, G, S, A, I, T, J (Center starting capitols)</a:t>
            </a:r>
            <a:endParaRPr lang="en-US" dirty="0"/>
          </a:p>
        </p:txBody>
      </p:sp>
    </p:spTree>
    <p:extLst>
      <p:ext uri="{BB962C8B-B14F-4D97-AF65-F5344CB8AC3E}">
        <p14:creationId xmlns:p14="http://schemas.microsoft.com/office/powerpoint/2010/main" val="2403818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those lowercase letters?</a:t>
            </a:r>
            <a:endParaRPr lang="en-US" dirty="0"/>
          </a:p>
        </p:txBody>
      </p:sp>
      <p:sp>
        <p:nvSpPr>
          <p:cNvPr id="3" name="Content Placeholder 2"/>
          <p:cNvSpPr>
            <a:spLocks noGrp="1"/>
          </p:cNvSpPr>
          <p:nvPr>
            <p:ph idx="1"/>
          </p:nvPr>
        </p:nvSpPr>
        <p:spPr/>
        <p:txBody>
          <a:bodyPr/>
          <a:lstStyle/>
          <a:p>
            <a:r>
              <a:rPr lang="en-US" dirty="0"/>
              <a:t>T</a:t>
            </a:r>
            <a:r>
              <a:rPr lang="en-US" dirty="0" smtClean="0"/>
              <a:t>each </a:t>
            </a:r>
            <a:r>
              <a:rPr lang="en-US" dirty="0"/>
              <a:t>lowercase c, o, s, v, and w first because they are exactly the same as their capital partners, only smaller. By teaching capitals first, we have prepared children for nearly half of the lowercase letters that are similar in formation</a:t>
            </a:r>
            <a:r>
              <a:rPr lang="en-US" dirty="0" smtClean="0"/>
              <a:t>.</a:t>
            </a:r>
          </a:p>
          <a:p>
            <a:r>
              <a:rPr lang="en-US" dirty="0" smtClean="0"/>
              <a:t>The suggested order of teaching lower case letters is:</a:t>
            </a:r>
          </a:p>
          <a:p>
            <a:pPr marL="0" indent="0">
              <a:buNone/>
            </a:pPr>
            <a:r>
              <a:rPr lang="en-US" dirty="0" smtClean="0"/>
              <a:t>                    c o s v w     t     a d g     u I e l k y j     p r n m h b     f q x z</a:t>
            </a:r>
          </a:p>
          <a:p>
            <a:pPr marL="0" indent="0">
              <a:buNone/>
            </a:pPr>
            <a:endParaRPr lang="en-US" dirty="0"/>
          </a:p>
        </p:txBody>
      </p:sp>
    </p:spTree>
    <p:extLst>
      <p:ext uri="{BB962C8B-B14F-4D97-AF65-F5344CB8AC3E}">
        <p14:creationId xmlns:p14="http://schemas.microsoft.com/office/powerpoint/2010/main" val="3133070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people still teach cursive?!</a:t>
            </a:r>
            <a:br>
              <a:rPr lang="en-US" dirty="0" smtClean="0"/>
            </a:br>
            <a:endParaRPr lang="en-US" dirty="0"/>
          </a:p>
        </p:txBody>
      </p:sp>
      <p:sp>
        <p:nvSpPr>
          <p:cNvPr id="3" name="Content Placeholder 2"/>
          <p:cNvSpPr>
            <a:spLocks noGrp="1"/>
          </p:cNvSpPr>
          <p:nvPr>
            <p:ph idx="1"/>
          </p:nvPr>
        </p:nvSpPr>
        <p:spPr/>
        <p:txBody>
          <a:bodyPr/>
          <a:lstStyle/>
          <a:p>
            <a:r>
              <a:rPr lang="en-US" dirty="0" smtClean="0"/>
              <a:t>This might be a surprise but………………………………….YES!</a:t>
            </a:r>
          </a:p>
          <a:p>
            <a:r>
              <a:rPr lang="en-US" dirty="0"/>
              <a:t>In cursive, </a:t>
            </a:r>
            <a:r>
              <a:rPr lang="en-US" dirty="0" smtClean="0"/>
              <a:t>teach </a:t>
            </a:r>
            <a:r>
              <a:rPr lang="en-US" dirty="0"/>
              <a:t>lowercase letters first to help children learn cursive skills in the easiest, most efficient way. It’s also developmentally planned to start with letters that are familiar from printing, making an easier transition from print to cursive. Children learn their lowercase letters first, and then transition to capitals.</a:t>
            </a:r>
          </a:p>
        </p:txBody>
      </p:sp>
      <p:sp>
        <p:nvSpPr>
          <p:cNvPr id="5" name="Rectangle 3"/>
          <p:cNvSpPr>
            <a:spLocks noChangeArrowheads="1"/>
          </p:cNvSpPr>
          <p:nvPr/>
        </p:nvSpPr>
        <p:spPr bwMode="auto">
          <a:xfrm>
            <a:off x="0" y="-138499"/>
            <a:ext cx="531555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r>
              <a:rPr kumimoji="0" lang="en-US" altLang="en-US" sz="1600" b="0" i="0" u="none" strike="noStrike" cap="none" normalizeH="0" baseline="0" dirty="0" smtClean="0">
                <a:ln>
                  <a:noFill/>
                </a:ln>
                <a:solidFill>
                  <a:schemeClr val="tx1"/>
                </a:solidFill>
                <a:effectLst/>
                <a:latin typeface="Arial" panose="020B0604020202020204" pitchFamily="34" charset="0"/>
              </a:rPr>
              <a:t> </a:t>
            </a:r>
            <a:r>
              <a:rPr kumimoji="0" lang="en-US" altLang="en-US" sz="1800" b="0" i="0" u="none" strike="noStrike" cap="none" normalizeH="0" baseline="0" dirty="0" smtClean="0">
                <a:ln>
                  <a:noFill/>
                </a:ln>
                <a:solidFill>
                  <a:schemeClr val="tx1"/>
                </a:solidFill>
                <a:effectLst/>
                <a:latin typeface="Arial" panose="020B0604020202020204" pitchFamily="34" charset="0"/>
              </a:rPr>
              <a:t>                                                                                </a:t>
            </a:r>
          </a:p>
        </p:txBody>
      </p:sp>
      <p:pic>
        <p:nvPicPr>
          <p:cNvPr id="1028" name="Picture 4" descr="Lowercase cursive teaching order: cadg htp elf uyij krs owbv mn xz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6839" y="4321438"/>
            <a:ext cx="10278322" cy="53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102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672354"/>
            <a:ext cx="10820400" cy="5546332"/>
          </a:xfrm>
        </p:spPr>
        <p:txBody>
          <a:bodyPr/>
          <a:lstStyle/>
          <a:p>
            <a:r>
              <a:rPr lang="en-US" dirty="0"/>
              <a:t>Capitals are taught after lowercase letters because of their infrequent use and complex formations. Children usually learn capitals very quickly. The simple letter </a:t>
            </a:r>
            <a:r>
              <a:rPr lang="en-US" dirty="0" smtClean="0"/>
              <a:t>style </a:t>
            </a:r>
            <a:r>
              <a:rPr lang="en-US" dirty="0"/>
              <a:t>and teaching order makes cursive capitals easy to learn.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3492" y="1869141"/>
            <a:ext cx="9625016" cy="570371"/>
          </a:xfrm>
          <a:prstGeom prst="rect">
            <a:avLst/>
          </a:prstGeom>
        </p:spPr>
      </p:pic>
    </p:spTree>
    <p:extLst>
      <p:ext uri="{BB962C8B-B14F-4D97-AF65-F5344CB8AC3E}">
        <p14:creationId xmlns:p14="http://schemas.microsoft.com/office/powerpoint/2010/main" val="1000957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tell me how I can help my students learn to write!</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007339354"/>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01D17D"/>
      </a:accent1>
      <a:accent2>
        <a:srgbClr val="84C72A"/>
      </a:accent2>
      <a:accent3>
        <a:srgbClr val="E1D126"/>
      </a:accent3>
      <a:accent4>
        <a:srgbClr val="E29932"/>
      </a:accent4>
      <a:accent5>
        <a:srgbClr val="E56526"/>
      </a:accent5>
      <a:accent6>
        <a:srgbClr val="D63731"/>
      </a:accent6>
      <a:hlink>
        <a:srgbClr val="35FA7F"/>
      </a:hlink>
      <a:folHlink>
        <a:srgbClr val="BAFC85"/>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2B2A868B-6BC2-4B3E-98B9-1258F41035DE}"/>
    </a:ext>
  </a:extLst>
</a:theme>
</file>

<file path=docProps/app.xml><?xml version="1.0" encoding="utf-8"?>
<Properties xmlns="http://schemas.openxmlformats.org/officeDocument/2006/extended-properties" xmlns:vt="http://schemas.openxmlformats.org/officeDocument/2006/docPropsVTypes">
  <Template>TC104033937[[fn=Vapor Trail]]</Template>
  <TotalTime>246</TotalTime>
  <Words>524</Words>
  <Application>Microsoft Office PowerPoint</Application>
  <PresentationFormat>Widescreen</PresentationFormat>
  <Paragraphs>29</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Century Gothic</vt:lpstr>
      <vt:lpstr>Vapor Trail</vt:lpstr>
      <vt:lpstr>Do we still need pencil and paper?</vt:lpstr>
      <vt:lpstr>Why do we still need to teach handwriting?</vt:lpstr>
      <vt:lpstr>What is this ”research” you speak of?</vt:lpstr>
      <vt:lpstr>How do our students actually learn?</vt:lpstr>
      <vt:lpstr>Should I teach certain letters first?</vt:lpstr>
      <vt:lpstr>What about those lowercase letters?</vt:lpstr>
      <vt:lpstr>Do people still teach cursive?! </vt:lpstr>
      <vt:lpstr>PowerPoint Presentation</vt:lpstr>
      <vt:lpstr>So, tell me how I can help my students learn to write!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we still need pencil and paper?</dc:title>
  <dc:creator>Jim Hannaman</dc:creator>
  <cp:lastModifiedBy>Jim Hannaman</cp:lastModifiedBy>
  <cp:revision>7</cp:revision>
  <dcterms:created xsi:type="dcterms:W3CDTF">2014-07-23T01:37:06Z</dcterms:created>
  <dcterms:modified xsi:type="dcterms:W3CDTF">2014-07-23T05:43:24Z</dcterms:modified>
</cp:coreProperties>
</file>